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62"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AA7"/>
    <a:srgbClr val="FFCE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87858" autoAdjust="0"/>
  </p:normalViewPr>
  <p:slideViewPr>
    <p:cSldViewPr>
      <p:cViewPr varScale="1">
        <p:scale>
          <a:sx n="111" d="100"/>
          <a:sy n="111" d="100"/>
        </p:scale>
        <p:origin x="480" y="2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0BB38B-1381-401B-94B6-0E7151EC2153}" type="datetimeFigureOut">
              <a:rPr lang="en-US" smtClean="0"/>
              <a:t>11/18/24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C8DC88-2AC9-44EB-9F10-C766EDEC3AA8}" type="slidenum">
              <a:rPr lang="en-US" smtClean="0"/>
              <a:t>‹#›</a:t>
            </a:fld>
            <a:endParaRPr lang="en-US"/>
          </a:p>
        </p:txBody>
      </p:sp>
    </p:spTree>
    <p:extLst>
      <p:ext uri="{BB962C8B-B14F-4D97-AF65-F5344CB8AC3E}">
        <p14:creationId xmlns:p14="http://schemas.microsoft.com/office/powerpoint/2010/main" val="811397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General instructions: Please fill in all underlined blanks in this presentation. You will have 5 minutes to present with 2 minutes afterwards for questions from the general assembly.</a:t>
            </a:r>
          </a:p>
          <a:p>
            <a:r>
              <a:rPr lang="en-US" dirty="0"/>
              <a:t>Instructions for this slide: Feel free to your group logo and/or a photo of your group</a:t>
            </a:r>
          </a:p>
        </p:txBody>
      </p:sp>
      <p:sp>
        <p:nvSpPr>
          <p:cNvPr id="4" name="Slide Number Placeholder 3"/>
          <p:cNvSpPr>
            <a:spLocks noGrp="1"/>
          </p:cNvSpPr>
          <p:nvPr>
            <p:ph type="sldNum" sz="quarter" idx="5"/>
          </p:nvPr>
        </p:nvSpPr>
        <p:spPr/>
        <p:txBody>
          <a:bodyPr/>
          <a:lstStyle/>
          <a:p>
            <a:fld id="{02C8DC88-2AC9-44EB-9F10-C766EDEC3AA8}" type="slidenum">
              <a:rPr lang="en-US" smtClean="0"/>
              <a:t>1</a:t>
            </a:fld>
            <a:endParaRPr lang="en-US"/>
          </a:p>
        </p:txBody>
      </p:sp>
    </p:spTree>
    <p:extLst>
      <p:ext uri="{BB962C8B-B14F-4D97-AF65-F5344CB8AC3E}">
        <p14:creationId xmlns:p14="http://schemas.microsoft.com/office/powerpoint/2010/main" val="27824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Feel free to add some pictures from previous times you’ve hosted this event</a:t>
            </a:r>
          </a:p>
        </p:txBody>
      </p:sp>
      <p:sp>
        <p:nvSpPr>
          <p:cNvPr id="4" name="Slide Number Placeholder 3"/>
          <p:cNvSpPr>
            <a:spLocks noGrp="1"/>
          </p:cNvSpPr>
          <p:nvPr>
            <p:ph type="sldNum" sz="quarter" idx="5"/>
          </p:nvPr>
        </p:nvSpPr>
        <p:spPr/>
        <p:txBody>
          <a:bodyPr/>
          <a:lstStyle/>
          <a:p>
            <a:fld id="{02C8DC88-2AC9-44EB-9F10-C766EDEC3AA8}" type="slidenum">
              <a:rPr lang="en-US" smtClean="0"/>
              <a:t>2</a:t>
            </a:fld>
            <a:endParaRPr lang="en-US"/>
          </a:p>
        </p:txBody>
      </p:sp>
    </p:spTree>
    <p:extLst>
      <p:ext uri="{BB962C8B-B14F-4D97-AF65-F5344CB8AC3E}">
        <p14:creationId xmlns:p14="http://schemas.microsoft.com/office/powerpoint/2010/main" val="25361719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Fill out the table with the expense breakdown for your event (feel free to add or subtract rows from the table). In the final column for each expense, note whether the amount is an estimate (E) or an actual amount (A) (don’t need to put E or A for the Total Expenses row)</a:t>
            </a:r>
          </a:p>
        </p:txBody>
      </p:sp>
      <p:sp>
        <p:nvSpPr>
          <p:cNvPr id="4" name="Slide Number Placeholder 3"/>
          <p:cNvSpPr>
            <a:spLocks noGrp="1"/>
          </p:cNvSpPr>
          <p:nvPr>
            <p:ph type="sldNum" sz="quarter" idx="5"/>
          </p:nvPr>
        </p:nvSpPr>
        <p:spPr/>
        <p:txBody>
          <a:bodyPr/>
          <a:lstStyle/>
          <a:p>
            <a:fld id="{02C8DC88-2AC9-44EB-9F10-C766EDEC3AA8}" type="slidenum">
              <a:rPr lang="en-US" smtClean="0"/>
              <a:t>3</a:t>
            </a:fld>
            <a:endParaRPr lang="en-US"/>
          </a:p>
        </p:txBody>
      </p:sp>
    </p:spTree>
    <p:extLst>
      <p:ext uri="{BB962C8B-B14F-4D97-AF65-F5344CB8AC3E}">
        <p14:creationId xmlns:p14="http://schemas.microsoft.com/office/powerpoint/2010/main" val="2004562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Fill out the table with the other sources of funding you have requested or plan to apply for (feel free to add or subtract rows from the table). In the final column for each source, note whether your request for that funding is pending (P), approved (A), or denied (D) (don’t need to put E or A for the Total Already Requested row)</a:t>
            </a:r>
          </a:p>
        </p:txBody>
      </p:sp>
      <p:sp>
        <p:nvSpPr>
          <p:cNvPr id="4" name="Slide Number Placeholder 3"/>
          <p:cNvSpPr>
            <a:spLocks noGrp="1"/>
          </p:cNvSpPr>
          <p:nvPr>
            <p:ph type="sldNum" sz="quarter" idx="5"/>
          </p:nvPr>
        </p:nvSpPr>
        <p:spPr/>
        <p:txBody>
          <a:bodyPr/>
          <a:lstStyle/>
          <a:p>
            <a:fld id="{02C8DC88-2AC9-44EB-9F10-C766EDEC3AA8}" type="slidenum">
              <a:rPr lang="en-US" smtClean="0"/>
              <a:t>4</a:t>
            </a:fld>
            <a:endParaRPr lang="en-US"/>
          </a:p>
        </p:txBody>
      </p:sp>
    </p:spTree>
    <p:extLst>
      <p:ext uri="{BB962C8B-B14F-4D97-AF65-F5344CB8AC3E}">
        <p14:creationId xmlns:p14="http://schemas.microsoft.com/office/powerpoint/2010/main" val="21951451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Instructions: Explain how GPC’s constituents will benefit from your event. If Educational or Social don’t apply to your event, fill this slide with other proposed benefits</a:t>
            </a:r>
          </a:p>
        </p:txBody>
      </p:sp>
      <p:sp>
        <p:nvSpPr>
          <p:cNvPr id="4" name="Slide Number Placeholder 3"/>
          <p:cNvSpPr>
            <a:spLocks noGrp="1"/>
          </p:cNvSpPr>
          <p:nvPr>
            <p:ph type="sldNum" sz="quarter" idx="5"/>
          </p:nvPr>
        </p:nvSpPr>
        <p:spPr/>
        <p:txBody>
          <a:bodyPr/>
          <a:lstStyle/>
          <a:p>
            <a:fld id="{02C8DC88-2AC9-44EB-9F10-C766EDEC3AA8}" type="slidenum">
              <a:rPr lang="en-US" smtClean="0"/>
              <a:t>5</a:t>
            </a:fld>
            <a:endParaRPr lang="en-US"/>
          </a:p>
        </p:txBody>
      </p:sp>
    </p:spTree>
    <p:extLst>
      <p:ext uri="{BB962C8B-B14F-4D97-AF65-F5344CB8AC3E}">
        <p14:creationId xmlns:p14="http://schemas.microsoft.com/office/powerpoint/2010/main" val="649422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63216FF-0D10-48C9-B6FF-75BD5FD9F346}" type="datetimeFigureOut">
              <a:rPr lang="en-US" smtClean="0"/>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753392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3216FF-0D10-48C9-B6FF-75BD5FD9F346}" type="datetimeFigureOut">
              <a:rPr lang="en-US" smtClean="0"/>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2704244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3216FF-0D10-48C9-B6FF-75BD5FD9F346}" type="datetimeFigureOut">
              <a:rPr lang="en-US" smtClean="0"/>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2738892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3216FF-0D10-48C9-B6FF-75BD5FD9F346}" type="datetimeFigureOut">
              <a:rPr lang="en-US" smtClean="0"/>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1329784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3216FF-0D10-48C9-B6FF-75BD5FD9F346}" type="datetimeFigureOut">
              <a:rPr lang="en-US" smtClean="0"/>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3618246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3216FF-0D10-48C9-B6FF-75BD5FD9F346}" type="datetimeFigureOut">
              <a:rPr lang="en-US" smtClean="0"/>
              <a:t>11/18/24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4653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3216FF-0D10-48C9-B6FF-75BD5FD9F346}" type="datetimeFigureOut">
              <a:rPr lang="en-US" smtClean="0"/>
              <a:t>11/18/24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2888650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3216FF-0D10-48C9-B6FF-75BD5FD9F346}" type="datetimeFigureOut">
              <a:rPr lang="en-US" smtClean="0"/>
              <a:t>11/18/24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2294849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3216FF-0D10-48C9-B6FF-75BD5FD9F346}" type="datetimeFigureOut">
              <a:rPr lang="en-US" smtClean="0"/>
              <a:t>11/18/24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4171885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3216FF-0D10-48C9-B6FF-75BD5FD9F346}" type="datetimeFigureOut">
              <a:rPr lang="en-US" smtClean="0"/>
              <a:t>11/18/24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4029937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3216FF-0D10-48C9-B6FF-75BD5FD9F346}" type="datetimeFigureOut">
              <a:rPr lang="en-US" smtClean="0"/>
              <a:t>11/18/24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07ED2-04AB-4864-91AB-78D166492E1E}" type="slidenum">
              <a:rPr lang="en-US" smtClean="0"/>
              <a:t>‹#›</a:t>
            </a:fld>
            <a:endParaRPr lang="en-US"/>
          </a:p>
        </p:txBody>
      </p:sp>
    </p:spTree>
    <p:extLst>
      <p:ext uri="{BB962C8B-B14F-4D97-AF65-F5344CB8AC3E}">
        <p14:creationId xmlns:p14="http://schemas.microsoft.com/office/powerpoint/2010/main" val="874062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EAA7"/>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3216FF-0D10-48C9-B6FF-75BD5FD9F346}" type="datetimeFigureOut">
              <a:rPr lang="en-US" smtClean="0"/>
              <a:t>11/18/24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07ED2-04AB-4864-91AB-78D166492E1E}" type="slidenum">
              <a:rPr lang="en-US" smtClean="0"/>
              <a:t>‹#›</a:t>
            </a:fld>
            <a:endParaRPr lang="en-US"/>
          </a:p>
        </p:txBody>
      </p:sp>
    </p:spTree>
    <p:extLst>
      <p:ext uri="{BB962C8B-B14F-4D97-AF65-F5344CB8AC3E}">
        <p14:creationId xmlns:p14="http://schemas.microsoft.com/office/powerpoint/2010/main" val="3049399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21603"/>
            <a:ext cx="7772400" cy="1470025"/>
          </a:xfrm>
        </p:spPr>
        <p:txBody>
          <a:bodyPr/>
          <a:lstStyle/>
          <a:p>
            <a:r>
              <a:rPr lang="en-US" b="1" dirty="0">
                <a:latin typeface="Georgia" panose="02040502050405020303" pitchFamily="18" charset="0"/>
                <a:cs typeface="Times New Roman" pitchFamily="18" charset="0"/>
              </a:rPr>
              <a:t>Group Funding Request</a:t>
            </a:r>
          </a:p>
        </p:txBody>
      </p:sp>
      <p:sp>
        <p:nvSpPr>
          <p:cNvPr id="3" name="Subtitle 2"/>
          <p:cNvSpPr>
            <a:spLocks noGrp="1"/>
          </p:cNvSpPr>
          <p:nvPr>
            <p:ph type="subTitle" idx="1"/>
          </p:nvPr>
        </p:nvSpPr>
        <p:spPr>
          <a:xfrm>
            <a:off x="1302258" y="3810000"/>
            <a:ext cx="6539484" cy="2059700"/>
          </a:xfrm>
        </p:spPr>
        <p:txBody>
          <a:bodyPr>
            <a:normAutofit/>
          </a:bodyPr>
          <a:lstStyle/>
          <a:p>
            <a:r>
              <a:rPr lang="en-US" dirty="0">
                <a:solidFill>
                  <a:schemeClr val="tx1"/>
                </a:solidFill>
                <a:latin typeface="Georgia" panose="02040502050405020303" pitchFamily="18" charset="0"/>
                <a:cs typeface="Times New Roman" pitchFamily="18" charset="0"/>
              </a:rPr>
              <a:t>Organization: ______</a:t>
            </a:r>
          </a:p>
          <a:p>
            <a:r>
              <a:rPr lang="en-US" dirty="0">
                <a:solidFill>
                  <a:schemeClr val="tx1"/>
                </a:solidFill>
                <a:latin typeface="Georgia" panose="02040502050405020303" pitchFamily="18" charset="0"/>
                <a:cs typeface="Times New Roman" pitchFamily="18" charset="0"/>
              </a:rPr>
              <a:t>Number of Active Members:  __</a:t>
            </a:r>
          </a:p>
          <a:p>
            <a:r>
              <a:rPr lang="en-US" dirty="0">
                <a:solidFill>
                  <a:schemeClr val="tx1"/>
                </a:solidFill>
                <a:latin typeface="Georgia" panose="02040502050405020303" pitchFamily="18" charset="0"/>
                <a:cs typeface="Times New Roman" pitchFamily="18" charset="0"/>
              </a:rPr>
              <a:t>Presenter: ________</a:t>
            </a:r>
          </a:p>
        </p:txBody>
      </p:sp>
      <p:pic>
        <p:nvPicPr>
          <p:cNvPr id="7" name="Picture 6">
            <a:extLst>
              <a:ext uri="{FF2B5EF4-FFF2-40B4-BE49-F238E27FC236}">
                <a16:creationId xmlns:a16="http://schemas.microsoft.com/office/drawing/2014/main" id="{F3239393-E9DF-464D-9FCE-AB9DAEEA5980}"/>
              </a:ext>
            </a:extLst>
          </p:cNvPr>
          <p:cNvPicPr>
            <a:picLocks noChangeAspect="1"/>
          </p:cNvPicPr>
          <p:nvPr/>
        </p:nvPicPr>
        <p:blipFill>
          <a:blip r:embed="rId3" cstate="print">
            <a:extLst>
              <a:ext uri="{BEBA8EAE-BF5A-486C-A8C5-ECC9F3942E4B}">
                <a14:imgProps xmlns:a14="http://schemas.microsoft.com/office/drawing/2010/main">
                  <a14:imgLayer r:embed="rId4">
                    <a14:imgEffect>
                      <a14:sharpenSoften amount="25000"/>
                    </a14:imgEffect>
                    <a14:imgEffect>
                      <a14:brightnessContrast bright="20000"/>
                    </a14:imgEffect>
                  </a14:imgLayer>
                </a14:imgProps>
              </a:ext>
              <a:ext uri="{28A0092B-C50C-407E-A947-70E740481C1C}">
                <a14:useLocalDpi xmlns:a14="http://schemas.microsoft.com/office/drawing/2010/main" val="0"/>
              </a:ext>
            </a:extLst>
          </a:blip>
          <a:stretch>
            <a:fillRect/>
          </a:stretch>
        </p:blipFill>
        <p:spPr>
          <a:xfrm>
            <a:off x="380270" y="390461"/>
            <a:ext cx="1348067" cy="1470025"/>
          </a:xfrm>
          <a:prstGeom prst="rect">
            <a:avLst/>
          </a:prstGeom>
        </p:spPr>
      </p:pic>
      <p:pic>
        <p:nvPicPr>
          <p:cNvPr id="9" name="Picture 8">
            <a:extLst>
              <a:ext uri="{FF2B5EF4-FFF2-40B4-BE49-F238E27FC236}">
                <a16:creationId xmlns:a16="http://schemas.microsoft.com/office/drawing/2014/main" id="{CE05919E-0E4F-4BAE-B4C8-78022B76EB9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265226" y="304800"/>
            <a:ext cx="1586166" cy="1586166"/>
          </a:xfrm>
          <a:prstGeom prst="rect">
            <a:avLst/>
          </a:prstGeom>
        </p:spPr>
      </p:pic>
      <p:pic>
        <p:nvPicPr>
          <p:cNvPr id="6" name="Picture 5" descr="A yellow and black logo&#10;&#10;Description automatically generated">
            <a:extLst>
              <a:ext uri="{FF2B5EF4-FFF2-40B4-BE49-F238E27FC236}">
                <a16:creationId xmlns:a16="http://schemas.microsoft.com/office/drawing/2014/main" id="{5AF48A60-7B5B-E761-8F97-2FCBE7CCFC7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473440" y="18727"/>
            <a:ext cx="2197119" cy="2213491"/>
          </a:xfrm>
          <a:prstGeom prst="rect">
            <a:avLst/>
          </a:prstGeom>
        </p:spPr>
      </p:pic>
    </p:spTree>
    <p:extLst>
      <p:ext uri="{BB962C8B-B14F-4D97-AF65-F5344CB8AC3E}">
        <p14:creationId xmlns:p14="http://schemas.microsoft.com/office/powerpoint/2010/main" val="598287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Georgia" panose="02040502050405020303" pitchFamily="18" charset="0"/>
                <a:cs typeface="Times New Roman" pitchFamily="18" charset="0"/>
              </a:rPr>
              <a:t>Event</a:t>
            </a:r>
          </a:p>
        </p:txBody>
      </p:sp>
      <p:sp>
        <p:nvSpPr>
          <p:cNvPr id="3" name="Content Placeholder 2"/>
          <p:cNvSpPr>
            <a:spLocks noGrp="1"/>
          </p:cNvSpPr>
          <p:nvPr>
            <p:ph idx="1"/>
          </p:nvPr>
        </p:nvSpPr>
        <p:spPr>
          <a:xfrm>
            <a:off x="762000" y="1559118"/>
            <a:ext cx="7620000" cy="4030411"/>
          </a:xfrm>
        </p:spPr>
        <p:txBody>
          <a:bodyPr>
            <a:normAutofit/>
          </a:bodyPr>
          <a:lstStyle/>
          <a:p>
            <a:r>
              <a:rPr lang="en-US" dirty="0">
                <a:latin typeface="Georgia" panose="02040502050405020303" pitchFamily="18" charset="0"/>
                <a:cs typeface="Times New Roman" pitchFamily="18" charset="0"/>
              </a:rPr>
              <a:t>Date: _____</a:t>
            </a:r>
          </a:p>
          <a:p>
            <a:r>
              <a:rPr lang="en-US" dirty="0">
                <a:latin typeface="Georgia" panose="02040502050405020303" pitchFamily="18" charset="0"/>
                <a:cs typeface="Times New Roman" pitchFamily="18" charset="0"/>
              </a:rPr>
              <a:t>Time: _____</a:t>
            </a:r>
          </a:p>
          <a:p>
            <a:r>
              <a:rPr lang="en-US" dirty="0">
                <a:latin typeface="Georgia" panose="02040502050405020303" pitchFamily="18" charset="0"/>
                <a:cs typeface="Times New Roman" pitchFamily="18" charset="0"/>
              </a:rPr>
              <a:t>Location: _____</a:t>
            </a:r>
          </a:p>
          <a:p>
            <a:endParaRPr lang="en-US" dirty="0">
              <a:latin typeface="Georgia" panose="02040502050405020303" pitchFamily="18" charset="0"/>
              <a:cs typeface="Times New Roman" pitchFamily="18" charset="0"/>
            </a:endParaRPr>
          </a:p>
          <a:p>
            <a:r>
              <a:rPr lang="en-US" dirty="0">
                <a:latin typeface="Georgia" panose="02040502050405020303" pitchFamily="18" charset="0"/>
                <a:cs typeface="Times New Roman" pitchFamily="18" charset="0"/>
              </a:rPr>
              <a:t>Description: _____</a:t>
            </a:r>
          </a:p>
          <a:p>
            <a:r>
              <a:rPr lang="en-US" dirty="0">
                <a:latin typeface="Georgia" panose="02040502050405020303" pitchFamily="18" charset="0"/>
                <a:cs typeface="Times New Roman" pitchFamily="18" charset="0"/>
              </a:rPr>
              <a:t>Estimated number of attendees: __</a:t>
            </a:r>
          </a:p>
          <a:p>
            <a:endParaRPr lang="en-US" dirty="0">
              <a:latin typeface="Georgia" panose="02040502050405020303" pitchFamily="18" charset="0"/>
              <a:cs typeface="Times New Roman" pitchFamily="18" charset="0"/>
            </a:endParaRPr>
          </a:p>
          <a:p>
            <a:pPr marL="0" indent="0">
              <a:buNone/>
            </a:pPr>
            <a:endParaRPr lang="en-US" dirty="0">
              <a:latin typeface="Georgia" panose="02040502050405020303" pitchFamily="18" charset="0"/>
              <a:cs typeface="Times New Roman" pitchFamily="18" charset="0"/>
            </a:endParaRPr>
          </a:p>
        </p:txBody>
      </p:sp>
      <p:pic>
        <p:nvPicPr>
          <p:cNvPr id="4" name="Picture 3" descr="A yellow and black logo&#10;&#10;Description automatically generated">
            <a:extLst>
              <a:ext uri="{FF2B5EF4-FFF2-40B4-BE49-F238E27FC236}">
                <a16:creationId xmlns:a16="http://schemas.microsoft.com/office/drawing/2014/main" id="{A082D405-CEF5-8759-CB2C-E4407708AC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6600" y="5115662"/>
            <a:ext cx="1729451" cy="1742338"/>
          </a:xfrm>
          <a:prstGeom prst="rect">
            <a:avLst/>
          </a:prstGeom>
        </p:spPr>
      </p:pic>
    </p:spTree>
    <p:extLst>
      <p:ext uri="{BB962C8B-B14F-4D97-AF65-F5344CB8AC3E}">
        <p14:creationId xmlns:p14="http://schemas.microsoft.com/office/powerpoint/2010/main" val="1679834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229600" cy="703637"/>
          </a:xfrm>
        </p:spPr>
        <p:txBody>
          <a:bodyPr>
            <a:normAutofit fontScale="90000"/>
          </a:bodyPr>
          <a:lstStyle/>
          <a:p>
            <a:r>
              <a:rPr lang="en-US" b="1" dirty="0">
                <a:latin typeface="Georgia" panose="02040502050405020303" pitchFamily="18" charset="0"/>
                <a:cs typeface="Times New Roman" pitchFamily="18" charset="0"/>
              </a:rPr>
              <a:t>    Budget</a:t>
            </a:r>
          </a:p>
        </p:txBody>
      </p:sp>
      <p:graphicFrame>
        <p:nvGraphicFramePr>
          <p:cNvPr id="7" name="Content Placeholder 6">
            <a:extLst>
              <a:ext uri="{FF2B5EF4-FFF2-40B4-BE49-F238E27FC236}">
                <a16:creationId xmlns:a16="http://schemas.microsoft.com/office/drawing/2014/main" id="{0784477B-6F30-4DA0-8994-4F85F8A4A8C3}"/>
              </a:ext>
            </a:extLst>
          </p:cNvPr>
          <p:cNvGraphicFramePr>
            <a:graphicFrameLocks noGrp="1"/>
          </p:cNvGraphicFramePr>
          <p:nvPr>
            <p:ph idx="1"/>
            <p:extLst>
              <p:ext uri="{D42A27DB-BD31-4B8C-83A1-F6EECF244321}">
                <p14:modId xmlns:p14="http://schemas.microsoft.com/office/powerpoint/2010/main" val="2106549943"/>
              </p:ext>
            </p:extLst>
          </p:nvPr>
        </p:nvGraphicFramePr>
        <p:xfrm>
          <a:off x="457200" y="1629500"/>
          <a:ext cx="8229599" cy="3657600"/>
        </p:xfrm>
        <a:graphic>
          <a:graphicData uri="http://schemas.openxmlformats.org/drawingml/2006/table">
            <a:tbl>
              <a:tblPr firstRow="1" bandRow="1">
                <a:tableStyleId>{073A0DAA-6AF3-43AB-8588-CEC1D06C72B9}</a:tableStyleId>
              </a:tblPr>
              <a:tblGrid>
                <a:gridCol w="4840941">
                  <a:extLst>
                    <a:ext uri="{9D8B030D-6E8A-4147-A177-3AD203B41FA5}">
                      <a16:colId xmlns:a16="http://schemas.microsoft.com/office/drawing/2014/main" val="3419369216"/>
                    </a:ext>
                  </a:extLst>
                </a:gridCol>
                <a:gridCol w="1694329">
                  <a:extLst>
                    <a:ext uri="{9D8B030D-6E8A-4147-A177-3AD203B41FA5}">
                      <a16:colId xmlns:a16="http://schemas.microsoft.com/office/drawing/2014/main" val="4764093"/>
                    </a:ext>
                  </a:extLst>
                </a:gridCol>
                <a:gridCol w="1694329">
                  <a:extLst>
                    <a:ext uri="{9D8B030D-6E8A-4147-A177-3AD203B41FA5}">
                      <a16:colId xmlns:a16="http://schemas.microsoft.com/office/drawing/2014/main" val="1890782246"/>
                    </a:ext>
                  </a:extLst>
                </a:gridCol>
              </a:tblGrid>
              <a:tr h="457200">
                <a:tc>
                  <a:txBody>
                    <a:bodyPr/>
                    <a:lstStyle/>
                    <a:p>
                      <a:r>
                        <a:rPr lang="en-US" sz="2000" dirty="0">
                          <a:latin typeface="Georgia" panose="02040502050405020303" pitchFamily="18" charset="0"/>
                        </a:rPr>
                        <a:t>Expense: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2000" dirty="0">
                          <a:latin typeface="Georgia" panose="02040502050405020303" pitchFamily="18" charset="0"/>
                        </a:rPr>
                        <a:t>Cost: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2000" dirty="0">
                          <a:latin typeface="Georgia" panose="02040502050405020303" pitchFamily="18" charset="0"/>
                        </a:rPr>
                        <a:t>E or A:</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1683755"/>
                  </a:ext>
                </a:extLst>
              </a:tr>
              <a:tr h="457200">
                <a:tc>
                  <a:txBody>
                    <a:bodyPr/>
                    <a:lstStyle/>
                    <a:p>
                      <a:endParaRPr lang="en-US" sz="2000" dirty="0">
                        <a:latin typeface="Georgia" panose="02040502050405020303" pitchFamily="18" charset="0"/>
                      </a:endParaRPr>
                    </a:p>
                  </a:txBody>
                  <a:tcPr>
                    <a:lnL w="12700" cmpd="sng">
                      <a:noFill/>
                    </a:lnL>
                    <a:lnR w="12700" cap="flat" cmpd="sng" algn="ctr">
                      <a:solidFill>
                        <a:schemeClr val="tx1"/>
                      </a:solidFill>
                      <a:prstDash val="solid"/>
                      <a:round/>
                      <a:headEnd type="none" w="med" len="med"/>
                      <a:tailEnd type="none" w="med" len="med"/>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mpd="sng">
                      <a:noFill/>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94311530"/>
                  </a:ext>
                </a:extLst>
              </a:tr>
              <a:tr h="457200">
                <a:tc>
                  <a:txBody>
                    <a:bodyPr/>
                    <a:lstStyle/>
                    <a:p>
                      <a:endParaRPr lang="en-US" sz="2000" dirty="0">
                        <a:latin typeface="Georgia" panose="02040502050405020303"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46950432"/>
                  </a:ext>
                </a:extLst>
              </a:tr>
              <a:tr h="457200">
                <a:tc>
                  <a:txBody>
                    <a:bodyPr/>
                    <a:lstStyle/>
                    <a:p>
                      <a:endParaRPr lang="en-US" sz="2000" dirty="0">
                        <a:latin typeface="Georgia" panose="02040502050405020303"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1723406"/>
                  </a:ext>
                </a:extLst>
              </a:tr>
              <a:tr h="457200">
                <a:tc>
                  <a:txBody>
                    <a:bodyPr/>
                    <a:lstStyle/>
                    <a:p>
                      <a:endParaRPr lang="en-US" sz="2000">
                        <a:latin typeface="Georgia" panose="02040502050405020303"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87685145"/>
                  </a:ext>
                </a:extLst>
              </a:tr>
              <a:tr h="457200">
                <a:tc>
                  <a:txBody>
                    <a:bodyPr/>
                    <a:lstStyle/>
                    <a:p>
                      <a:endParaRPr lang="en-US" sz="2000" dirty="0">
                        <a:latin typeface="Georgia" panose="02040502050405020303"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66821035"/>
                  </a:ext>
                </a:extLst>
              </a:tr>
              <a:tr h="457200">
                <a:tc>
                  <a:txBody>
                    <a:bodyPr/>
                    <a:lstStyle/>
                    <a:p>
                      <a:r>
                        <a:rPr lang="en-US" sz="2000" b="1" dirty="0">
                          <a:latin typeface="Georgia" panose="02040502050405020303" pitchFamily="18" charset="0"/>
                        </a:rPr>
                        <a:t>Total Expenses:</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a:r>
                        <a:rPr lang="en-US" sz="2000" b="1"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algn="l"/>
                      <a:endParaRPr lang="en-US" sz="2000" b="1" dirty="0">
                        <a:latin typeface="Georgia" panose="02040502050405020303"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2850549012"/>
                  </a:ext>
                </a:extLst>
              </a:tr>
              <a:tr h="457200">
                <a:tc gridSpan="3">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dirty="0">
                          <a:latin typeface="Georgia" panose="02040502050405020303" pitchFamily="18" charset="0"/>
                        </a:rPr>
                        <a:t>E= Estimated; A= Actual</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FFEAA7"/>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latin typeface="Georgia" panose="02040502050405020303" pitchFamily="18" charset="0"/>
                      </a:endParaRPr>
                    </a:p>
                  </a:txBody>
                  <a:tcP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hMerge="1">
                  <a:txBody>
                    <a:bodyPr/>
                    <a:lstStyle/>
                    <a:p>
                      <a:endParaRPr lang="en-US"/>
                    </a:p>
                  </a:txBody>
                  <a:tcPr/>
                </a:tc>
                <a:extLst>
                  <a:ext uri="{0D108BD9-81ED-4DB2-BD59-A6C34878D82A}">
                    <a16:rowId xmlns:a16="http://schemas.microsoft.com/office/drawing/2014/main" val="4177216294"/>
                  </a:ext>
                </a:extLst>
              </a:tr>
            </a:tbl>
          </a:graphicData>
        </a:graphic>
      </p:graphicFrame>
      <p:pic>
        <p:nvPicPr>
          <p:cNvPr id="3" name="Picture 2" descr="A yellow and black logo&#10;&#10;Description automatically generated">
            <a:extLst>
              <a:ext uri="{FF2B5EF4-FFF2-40B4-BE49-F238E27FC236}">
                <a16:creationId xmlns:a16="http://schemas.microsoft.com/office/drawing/2014/main" id="{EB7DFCB1-CD68-C9DD-56E4-ACF3EA716E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6600" y="5115662"/>
            <a:ext cx="1729451" cy="1742338"/>
          </a:xfrm>
          <a:prstGeom prst="rect">
            <a:avLst/>
          </a:prstGeom>
        </p:spPr>
      </p:pic>
    </p:spTree>
    <p:extLst>
      <p:ext uri="{BB962C8B-B14F-4D97-AF65-F5344CB8AC3E}">
        <p14:creationId xmlns:p14="http://schemas.microsoft.com/office/powerpoint/2010/main" val="1048069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202923"/>
            <a:ext cx="8229600" cy="703637"/>
          </a:xfrm>
        </p:spPr>
        <p:txBody>
          <a:bodyPr>
            <a:normAutofit fontScale="90000"/>
          </a:bodyPr>
          <a:lstStyle/>
          <a:p>
            <a:r>
              <a:rPr lang="en-US" b="1" dirty="0">
                <a:latin typeface="Georgia" panose="02040502050405020303" pitchFamily="18" charset="0"/>
                <a:cs typeface="Times New Roman" pitchFamily="18" charset="0"/>
              </a:rPr>
              <a:t>    Funding</a:t>
            </a:r>
          </a:p>
        </p:txBody>
      </p:sp>
      <p:graphicFrame>
        <p:nvGraphicFramePr>
          <p:cNvPr id="7" name="Content Placeholder 6">
            <a:extLst>
              <a:ext uri="{FF2B5EF4-FFF2-40B4-BE49-F238E27FC236}">
                <a16:creationId xmlns:a16="http://schemas.microsoft.com/office/drawing/2014/main" id="{0784477B-6F30-4DA0-8994-4F85F8A4A8C3}"/>
              </a:ext>
            </a:extLst>
          </p:cNvPr>
          <p:cNvGraphicFramePr>
            <a:graphicFrameLocks noGrp="1"/>
          </p:cNvGraphicFramePr>
          <p:nvPr>
            <p:ph idx="1"/>
            <p:extLst>
              <p:ext uri="{D42A27DB-BD31-4B8C-83A1-F6EECF244321}">
                <p14:modId xmlns:p14="http://schemas.microsoft.com/office/powerpoint/2010/main" val="150612120"/>
              </p:ext>
            </p:extLst>
          </p:nvPr>
        </p:nvGraphicFramePr>
        <p:xfrm>
          <a:off x="457199" y="1371600"/>
          <a:ext cx="8229599" cy="3068571"/>
        </p:xfrm>
        <a:graphic>
          <a:graphicData uri="http://schemas.openxmlformats.org/drawingml/2006/table">
            <a:tbl>
              <a:tblPr firstRow="1" bandRow="1">
                <a:tableStyleId>{073A0DAA-6AF3-43AB-8588-CEC1D06C72B9}</a:tableStyleId>
              </a:tblPr>
              <a:tblGrid>
                <a:gridCol w="4724401">
                  <a:extLst>
                    <a:ext uri="{9D8B030D-6E8A-4147-A177-3AD203B41FA5}">
                      <a16:colId xmlns:a16="http://schemas.microsoft.com/office/drawing/2014/main" val="3419369216"/>
                    </a:ext>
                  </a:extLst>
                </a:gridCol>
                <a:gridCol w="2057400">
                  <a:extLst>
                    <a:ext uri="{9D8B030D-6E8A-4147-A177-3AD203B41FA5}">
                      <a16:colId xmlns:a16="http://schemas.microsoft.com/office/drawing/2014/main" val="4764093"/>
                    </a:ext>
                  </a:extLst>
                </a:gridCol>
                <a:gridCol w="1447798">
                  <a:extLst>
                    <a:ext uri="{9D8B030D-6E8A-4147-A177-3AD203B41FA5}">
                      <a16:colId xmlns:a16="http://schemas.microsoft.com/office/drawing/2014/main" val="1890782246"/>
                    </a:ext>
                  </a:extLst>
                </a:gridCol>
              </a:tblGrid>
              <a:tr h="656063">
                <a:tc>
                  <a:txBody>
                    <a:bodyPr/>
                    <a:lstStyle/>
                    <a:p>
                      <a:r>
                        <a:rPr lang="en-US" sz="2000" dirty="0">
                          <a:latin typeface="Georgia" panose="02040502050405020303" pitchFamily="18" charset="0"/>
                        </a:rPr>
                        <a:t>Funding Source: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2000" dirty="0">
                          <a:latin typeface="Georgia" panose="02040502050405020303" pitchFamily="18" charset="0"/>
                        </a:rPr>
                        <a:t>Amount Requested: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r>
                        <a:rPr lang="en-US" sz="2000" dirty="0">
                          <a:latin typeface="Georgia" panose="02040502050405020303" pitchFamily="18" charset="0"/>
                        </a:rPr>
                        <a:t>P/A/D: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1683755"/>
                  </a:ext>
                </a:extLst>
              </a:tr>
              <a:tr h="427867">
                <a:tc>
                  <a:txBody>
                    <a:bodyPr/>
                    <a:lstStyle/>
                    <a:p>
                      <a:endParaRPr lang="en-US" sz="2000" dirty="0">
                        <a:latin typeface="Georgia" panose="02040502050405020303" pitchFamily="18" charset="0"/>
                      </a:endParaRPr>
                    </a:p>
                  </a:txBody>
                  <a:tcPr>
                    <a:lnL w="12700" cmpd="sng">
                      <a:noFill/>
                    </a:lnL>
                    <a:lnR w="12700" cap="flat" cmpd="sng" algn="ctr">
                      <a:solidFill>
                        <a:schemeClr val="tx1"/>
                      </a:solidFill>
                      <a:prstDash val="solid"/>
                      <a:round/>
                      <a:headEnd type="none" w="med" len="med"/>
                      <a:tailEnd type="none" w="med" len="med"/>
                    </a:lnR>
                    <a:lnT w="381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mpd="sng">
                      <a:noFill/>
                    </a:lnT>
                    <a:lnB w="12700" cap="flat" cmpd="sng" algn="ctr">
                      <a:solidFill>
                        <a:schemeClr val="tx1"/>
                      </a:solidFill>
                      <a:prstDash val="solid"/>
                      <a:round/>
                      <a:headEnd type="none" w="med" len="med"/>
                      <a:tailEnd type="none" w="med" len="med"/>
                    </a:lnB>
                  </a:tcPr>
                </a:tc>
                <a:tc>
                  <a:txBody>
                    <a:bodyPr/>
                    <a:lstStyle/>
                    <a:p>
                      <a:pPr algn="l"/>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T w="38100" cmpd="sng">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94311530"/>
                  </a:ext>
                </a:extLst>
              </a:tr>
              <a:tr h="427867">
                <a:tc>
                  <a:txBody>
                    <a:bodyPr/>
                    <a:lstStyle/>
                    <a:p>
                      <a:endParaRPr lang="en-US" sz="2000" dirty="0">
                        <a:latin typeface="Georgia" panose="02040502050405020303"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6950432"/>
                  </a:ext>
                </a:extLst>
              </a:tr>
              <a:tr h="427867">
                <a:tc>
                  <a:txBody>
                    <a:bodyPr/>
                    <a:lstStyle/>
                    <a:p>
                      <a:endParaRPr lang="en-US" sz="2000">
                        <a:latin typeface="Georgia" panose="02040502050405020303" pitchFamily="18" charset="0"/>
                      </a:endParaRP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2000"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1723406"/>
                  </a:ext>
                </a:extLst>
              </a:tr>
              <a:tr h="427867">
                <a:tc>
                  <a:txBody>
                    <a:bodyPr/>
                    <a:lstStyle/>
                    <a:p>
                      <a:r>
                        <a:rPr lang="en-US" sz="2000" b="1" dirty="0">
                          <a:latin typeface="Georgia" panose="02040502050405020303" pitchFamily="18" charset="0"/>
                        </a:rPr>
                        <a:t>Total Already Requested:</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2">
                  <a:txBody>
                    <a:bodyPr/>
                    <a:lstStyle/>
                    <a:p>
                      <a:pPr algn="l"/>
                      <a:r>
                        <a:rPr lang="en-US" sz="2000" b="1" dirty="0">
                          <a:latin typeface="Georgia" panose="02040502050405020303" pitchFamily="18" charset="0"/>
                        </a:rPr>
                        <a:t>$</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hMerge="1">
                  <a:txBody>
                    <a:bodyPr/>
                    <a:lstStyle/>
                    <a:p>
                      <a:pPr algn="l"/>
                      <a:endParaRPr lang="en-US" sz="2000" b="1" dirty="0">
                        <a:latin typeface="Georgia" panose="02040502050405020303"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2850549012"/>
                  </a:ext>
                </a:extLst>
              </a:tr>
              <a:tr h="656063">
                <a:tc gridSpan="3">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2000" dirty="0">
                          <a:latin typeface="Georgia" panose="02040502050405020303" pitchFamily="18" charset="0"/>
                        </a:rPr>
                        <a:t>P= Pending; A= Approved; D= Denied</a:t>
                      </a:r>
                    </a:p>
                  </a:txBody>
                  <a:tcP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FFEAA7"/>
                    </a:solidFill>
                  </a:tcPr>
                </a:tc>
                <a:tc hMerge="1">
                  <a:txBody>
                    <a:bodyPr/>
                    <a:lstStyle/>
                    <a:p>
                      <a:pPr algn="l"/>
                      <a:endParaRPr lang="en-US" sz="2000" b="1" dirty="0">
                        <a:latin typeface="Georgia" panose="02040502050405020303" pitchFamily="18" charset="0"/>
                      </a:endParaRPr>
                    </a:p>
                  </a:txBody>
                  <a:tcPr>
                    <a:lnT w="12700" cap="flat" cmpd="sng" algn="ctr">
                      <a:solidFill>
                        <a:schemeClr val="tx1"/>
                      </a:solidFill>
                      <a:prstDash val="solid"/>
                      <a:round/>
                      <a:headEnd type="none" w="med" len="med"/>
                      <a:tailEnd type="none" w="med" len="med"/>
                    </a:lnT>
                    <a:solidFill>
                      <a:schemeClr val="bg1"/>
                    </a:solidFill>
                  </a:tcPr>
                </a:tc>
                <a:tc hMerge="1">
                  <a:txBody>
                    <a:bodyPr/>
                    <a:lstStyle/>
                    <a:p>
                      <a:endParaRPr lang="en-US"/>
                    </a:p>
                  </a:txBody>
                  <a:tcPr/>
                </a:tc>
                <a:extLst>
                  <a:ext uri="{0D108BD9-81ED-4DB2-BD59-A6C34878D82A}">
                    <a16:rowId xmlns:a16="http://schemas.microsoft.com/office/drawing/2014/main" val="1634150505"/>
                  </a:ext>
                </a:extLst>
              </a:tr>
            </a:tbl>
          </a:graphicData>
        </a:graphic>
      </p:graphicFrame>
      <p:sp>
        <p:nvSpPr>
          <p:cNvPr id="3" name="TextBox 2">
            <a:extLst>
              <a:ext uri="{FF2B5EF4-FFF2-40B4-BE49-F238E27FC236}">
                <a16:creationId xmlns:a16="http://schemas.microsoft.com/office/drawing/2014/main" id="{65483BF3-8B62-46D4-B553-0D34AEAD9F28}"/>
              </a:ext>
            </a:extLst>
          </p:cNvPr>
          <p:cNvSpPr txBox="1"/>
          <p:nvPr/>
        </p:nvSpPr>
        <p:spPr>
          <a:xfrm>
            <a:off x="457198" y="4604346"/>
            <a:ext cx="5715002" cy="1015663"/>
          </a:xfrm>
          <a:prstGeom prst="rect">
            <a:avLst/>
          </a:prstGeom>
          <a:noFill/>
        </p:spPr>
        <p:txBody>
          <a:bodyPr wrap="square" rtlCol="0">
            <a:spAutoFit/>
          </a:bodyPr>
          <a:lstStyle/>
          <a:p>
            <a:r>
              <a:rPr lang="en-US" sz="3000" i="1" dirty="0">
                <a:latin typeface="Georgia" panose="02040502050405020303" pitchFamily="18" charset="0"/>
              </a:rPr>
              <a:t>Amount Requested from GPC: </a:t>
            </a:r>
            <a:r>
              <a:rPr lang="en-US" sz="3000" dirty="0">
                <a:latin typeface="Georgia" panose="02040502050405020303" pitchFamily="18" charset="0"/>
              </a:rPr>
              <a:t>$___</a:t>
            </a:r>
          </a:p>
        </p:txBody>
      </p:sp>
      <p:pic>
        <p:nvPicPr>
          <p:cNvPr id="4" name="Picture 3" descr="A yellow and black logo&#10;&#10;Description automatically generated">
            <a:extLst>
              <a:ext uri="{FF2B5EF4-FFF2-40B4-BE49-F238E27FC236}">
                <a16:creationId xmlns:a16="http://schemas.microsoft.com/office/drawing/2014/main" id="{B6918B9A-7F69-F428-80B0-E1AD10DC3C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6600" y="5115662"/>
            <a:ext cx="1729451" cy="1742338"/>
          </a:xfrm>
          <a:prstGeom prst="rect">
            <a:avLst/>
          </a:prstGeom>
        </p:spPr>
      </p:pic>
    </p:spTree>
    <p:extLst>
      <p:ext uri="{BB962C8B-B14F-4D97-AF65-F5344CB8AC3E}">
        <p14:creationId xmlns:p14="http://schemas.microsoft.com/office/powerpoint/2010/main" val="2382156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Georgia" panose="02040502050405020303" pitchFamily="18" charset="0"/>
              </a:rPr>
              <a:t>Benefits to Graduate </a:t>
            </a:r>
            <a:br>
              <a:rPr lang="en-US" b="1" dirty="0">
                <a:latin typeface="Georgia" panose="02040502050405020303" pitchFamily="18" charset="0"/>
              </a:rPr>
            </a:br>
            <a:r>
              <a:rPr lang="en-US" b="1" dirty="0">
                <a:latin typeface="Georgia" panose="02040502050405020303" pitchFamily="18" charset="0"/>
              </a:rPr>
              <a:t>and Professional Students</a:t>
            </a:r>
          </a:p>
        </p:txBody>
      </p:sp>
      <p:sp>
        <p:nvSpPr>
          <p:cNvPr id="3" name="Content Placeholder 2"/>
          <p:cNvSpPr>
            <a:spLocks noGrp="1"/>
          </p:cNvSpPr>
          <p:nvPr>
            <p:ph idx="1"/>
          </p:nvPr>
        </p:nvSpPr>
        <p:spPr>
          <a:xfrm>
            <a:off x="457200" y="2133600"/>
            <a:ext cx="8229600" cy="3455929"/>
          </a:xfrm>
        </p:spPr>
        <p:txBody>
          <a:bodyPr>
            <a:normAutofit/>
          </a:bodyPr>
          <a:lstStyle/>
          <a:p>
            <a:pPr>
              <a:defRPr/>
            </a:pPr>
            <a:r>
              <a:rPr lang="en-US" dirty="0">
                <a:latin typeface="Georgia" panose="02040502050405020303" pitchFamily="18" charset="0"/>
                <a:cs typeface="Times New Roman" pitchFamily="18" charset="0"/>
              </a:rPr>
              <a:t>Educational: </a:t>
            </a:r>
          </a:p>
          <a:p>
            <a:pPr lvl="1">
              <a:defRPr/>
            </a:pPr>
            <a:endParaRPr lang="en-US" altLang="zh-CN" dirty="0">
              <a:latin typeface="Georgia" panose="02040502050405020303" pitchFamily="18" charset="0"/>
              <a:cs typeface="Times New Roman" pitchFamily="18" charset="0"/>
            </a:endParaRPr>
          </a:p>
          <a:p>
            <a:r>
              <a:rPr lang="en-US" dirty="0">
                <a:latin typeface="Georgia" panose="02040502050405020303" pitchFamily="18" charset="0"/>
                <a:cs typeface="Times New Roman" pitchFamily="18" charset="0"/>
              </a:rPr>
              <a:t>Social: </a:t>
            </a:r>
          </a:p>
          <a:p>
            <a:endParaRPr lang="en-US" dirty="0">
              <a:latin typeface="Georgia" panose="02040502050405020303" pitchFamily="18" charset="0"/>
              <a:cs typeface="Times New Roman" pitchFamily="18" charset="0"/>
            </a:endParaRPr>
          </a:p>
          <a:p>
            <a:r>
              <a:rPr lang="en-US" dirty="0">
                <a:latin typeface="Georgia" panose="02040502050405020303" pitchFamily="18" charset="0"/>
                <a:cs typeface="Times New Roman" pitchFamily="18" charset="0"/>
              </a:rPr>
              <a:t>Other:</a:t>
            </a:r>
          </a:p>
        </p:txBody>
      </p:sp>
      <p:pic>
        <p:nvPicPr>
          <p:cNvPr id="4" name="Picture 3" descr="A yellow and black logo&#10;&#10;Description automatically generated">
            <a:extLst>
              <a:ext uri="{FF2B5EF4-FFF2-40B4-BE49-F238E27FC236}">
                <a16:creationId xmlns:a16="http://schemas.microsoft.com/office/drawing/2014/main" id="{103480A8-52CE-4013-AD8D-CC9EB0E898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6600" y="5115662"/>
            <a:ext cx="1729451" cy="1742338"/>
          </a:xfrm>
          <a:prstGeom prst="rect">
            <a:avLst/>
          </a:prstGeom>
        </p:spPr>
      </p:pic>
    </p:spTree>
    <p:extLst>
      <p:ext uri="{BB962C8B-B14F-4D97-AF65-F5344CB8AC3E}">
        <p14:creationId xmlns:p14="http://schemas.microsoft.com/office/powerpoint/2010/main" val="1711837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B88FC-1BF6-4AA1-86EC-D99FD3AC1C05}"/>
              </a:ext>
            </a:extLst>
          </p:cNvPr>
          <p:cNvSpPr>
            <a:spLocks noGrp="1"/>
          </p:cNvSpPr>
          <p:nvPr>
            <p:ph type="title"/>
          </p:nvPr>
        </p:nvSpPr>
        <p:spPr/>
        <p:txBody>
          <a:bodyPr/>
          <a:lstStyle/>
          <a:p>
            <a:r>
              <a:rPr lang="en-US" b="1" dirty="0">
                <a:latin typeface="Georgia" panose="02040502050405020303" pitchFamily="18" charset="0"/>
              </a:rPr>
              <a:t>Recap &amp; Questions</a:t>
            </a:r>
          </a:p>
        </p:txBody>
      </p:sp>
      <p:sp>
        <p:nvSpPr>
          <p:cNvPr id="3" name="Content Placeholder 2">
            <a:extLst>
              <a:ext uri="{FF2B5EF4-FFF2-40B4-BE49-F238E27FC236}">
                <a16:creationId xmlns:a16="http://schemas.microsoft.com/office/drawing/2014/main" id="{BC9C5BFA-CEB3-4DAA-A341-A58CB83478B4}"/>
              </a:ext>
            </a:extLst>
          </p:cNvPr>
          <p:cNvSpPr>
            <a:spLocks noGrp="1"/>
          </p:cNvSpPr>
          <p:nvPr>
            <p:ph idx="1"/>
          </p:nvPr>
        </p:nvSpPr>
        <p:spPr>
          <a:xfrm>
            <a:off x="457200" y="2057400"/>
            <a:ext cx="8229600" cy="3532129"/>
          </a:xfrm>
        </p:spPr>
        <p:txBody>
          <a:bodyPr>
            <a:normAutofit/>
          </a:bodyPr>
          <a:lstStyle/>
          <a:p>
            <a:pPr marL="0" indent="0">
              <a:buNone/>
            </a:pPr>
            <a:r>
              <a:rPr lang="en-US" dirty="0">
                <a:latin typeface="Georgia" panose="02040502050405020303" pitchFamily="18" charset="0"/>
              </a:rPr>
              <a:t>Organization: _____</a:t>
            </a:r>
          </a:p>
          <a:p>
            <a:pPr marL="0" indent="0">
              <a:buNone/>
            </a:pPr>
            <a:r>
              <a:rPr lang="en-US" dirty="0">
                <a:latin typeface="Georgia" panose="02040502050405020303" pitchFamily="18" charset="0"/>
              </a:rPr>
              <a:t>Event: _____</a:t>
            </a:r>
          </a:p>
          <a:p>
            <a:pPr marL="0" indent="0">
              <a:buNone/>
            </a:pPr>
            <a:r>
              <a:rPr lang="en-US" dirty="0">
                <a:latin typeface="Georgia" panose="02040502050405020303" pitchFamily="18" charset="0"/>
              </a:rPr>
              <a:t>Total Expenses: $__</a:t>
            </a:r>
          </a:p>
          <a:p>
            <a:pPr marL="0" indent="0">
              <a:buNone/>
            </a:pPr>
            <a:r>
              <a:rPr lang="en-US" dirty="0">
                <a:latin typeface="Georgia" panose="02040502050405020303" pitchFamily="18" charset="0"/>
              </a:rPr>
              <a:t>Total Requested from Other Sources: $__</a:t>
            </a:r>
          </a:p>
          <a:p>
            <a:pPr marL="0" indent="0">
              <a:buNone/>
            </a:pPr>
            <a:r>
              <a:rPr lang="en-US" dirty="0">
                <a:latin typeface="Georgia" panose="02040502050405020303" pitchFamily="18" charset="0"/>
              </a:rPr>
              <a:t>Amount requested from GPC: $__</a:t>
            </a:r>
          </a:p>
        </p:txBody>
      </p:sp>
      <p:pic>
        <p:nvPicPr>
          <p:cNvPr id="5" name="Picture 4" descr="A yellow and black logo&#10;&#10;Description automatically generated">
            <a:extLst>
              <a:ext uri="{FF2B5EF4-FFF2-40B4-BE49-F238E27FC236}">
                <a16:creationId xmlns:a16="http://schemas.microsoft.com/office/drawing/2014/main" id="{224F4340-4419-9E86-8F5C-E019EC9359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6600" y="5115662"/>
            <a:ext cx="1729451" cy="1742338"/>
          </a:xfrm>
          <a:prstGeom prst="rect">
            <a:avLst/>
          </a:prstGeom>
        </p:spPr>
      </p:pic>
    </p:spTree>
    <p:extLst>
      <p:ext uri="{BB962C8B-B14F-4D97-AF65-F5344CB8AC3E}">
        <p14:creationId xmlns:p14="http://schemas.microsoft.com/office/powerpoint/2010/main" val="1368632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377</Words>
  <Application>Microsoft Macintosh PowerPoint</Application>
  <PresentationFormat>On-screen Show (4:3)</PresentationFormat>
  <Paragraphs>57</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Georgia</vt:lpstr>
      <vt:lpstr>Office Theme</vt:lpstr>
      <vt:lpstr>Group Funding Request</vt:lpstr>
      <vt:lpstr>Event</vt:lpstr>
      <vt:lpstr>    Budget</vt:lpstr>
      <vt:lpstr>    Funding</vt:lpstr>
      <vt:lpstr>Benefits to Graduate  and Professional Students</vt:lpstr>
      <vt:lpstr>Recap &amp;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    Event Description</dc:title>
  <dc:creator>Haug, Kristina (MU-Student)</dc:creator>
  <cp:lastModifiedBy>Oduolowu, Damilola (MU-Student)</cp:lastModifiedBy>
  <cp:revision>31</cp:revision>
  <dcterms:created xsi:type="dcterms:W3CDTF">2012-09-11T22:09:11Z</dcterms:created>
  <dcterms:modified xsi:type="dcterms:W3CDTF">2024-11-18T17:26:18Z</dcterms:modified>
</cp:coreProperties>
</file>